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FeQUm_aAU" TargetMode="External"/><Relationship Id="rId2" Type="http://schemas.openxmlformats.org/officeDocument/2006/relationships/hyperlink" Target="https://www.youtube.com/watch?v=_uaKR2xGHw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Diagnoses stellen &amp;Verpleegdoelen Formuleren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 Student weet wat een verpleegkundige diagnose</a:t>
            </a:r>
          </a:p>
          <a:p>
            <a:r>
              <a:rPr lang="nl-NL" dirty="0" smtClean="0"/>
              <a:t>- Student kan voorbeelden benoemen van verpleegkundige diagnoses</a:t>
            </a:r>
          </a:p>
          <a:p>
            <a:r>
              <a:rPr lang="nl-NL" smtClean="0"/>
              <a:t>- Student </a:t>
            </a:r>
            <a:r>
              <a:rPr lang="nl-NL" dirty="0" smtClean="0"/>
              <a:t>kan vertellen welke hulpmiddelen hij kan inzetten om tot een goed doel te komen</a:t>
            </a:r>
          </a:p>
          <a:p>
            <a:r>
              <a:rPr lang="nl-NL" dirty="0" smtClean="0"/>
              <a:t>Student kan volgens de stappen van de hulpmiddelen een doel opstellen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18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Gegevens zijn verzameld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8808" y="1907091"/>
            <a:ext cx="6020322" cy="30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Verpleegkundige diagnose</a:t>
            </a:r>
            <a:endParaRPr lang="nl-NL" sz="2800" dirty="0"/>
          </a:p>
        </p:txBody>
      </p:sp>
      <p:sp>
        <p:nvSpPr>
          <p:cNvPr id="4" name="AutoShape 2" descr="https://euc-powerpoint.officeapps.live.com/pods/GetClipboardImage.ashx?Id=8448e7d5-ed1b-43a4-b48c-e6a6caf85712&amp;DC=GEU6&amp;pkey=3a2ade4e-23d7-49a3-802d-00c9fb9e24ed&amp;wdwaccluster=GEU6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 smtClean="0"/>
              <a:t>Wat doe je met al die ordelijke verzamelde gegevens?</a:t>
            </a:r>
          </a:p>
          <a:p>
            <a:r>
              <a:rPr lang="nl-NL" sz="1400" dirty="0" smtClean="0">
                <a:solidFill>
                  <a:srgbClr val="FF0000"/>
                </a:solidFill>
              </a:rPr>
              <a:t>WE STELLEN ER EEN VERPLEEGKUNDIGE DIAGNOSE MEE </a:t>
            </a:r>
            <a:endParaRPr lang="nl-NL" sz="1200" dirty="0" smtClean="0">
              <a:solidFill>
                <a:srgbClr val="FF0000"/>
              </a:solidFill>
            </a:endParaRPr>
          </a:p>
          <a:p>
            <a:r>
              <a:rPr lang="nl-NL" sz="1100" i="1" dirty="0"/>
              <a:t>“Een verpleegkundige diagnose wordt opgesteld door een verpleegkundige </a:t>
            </a:r>
            <a:r>
              <a:rPr lang="nl-NL" sz="1100" dirty="0"/>
              <a:t>​</a:t>
            </a:r>
            <a:br>
              <a:rPr lang="nl-NL" sz="1100" dirty="0"/>
            </a:br>
            <a:r>
              <a:rPr lang="nl-NL" sz="1100" i="1" dirty="0"/>
              <a:t>en beschrijft actuele of potentiële gezondheidsproblemen, </a:t>
            </a:r>
            <a:r>
              <a:rPr lang="nl-NL" sz="1100" dirty="0"/>
              <a:t>​</a:t>
            </a:r>
            <a:br>
              <a:rPr lang="nl-NL" sz="1100" dirty="0"/>
            </a:br>
            <a:r>
              <a:rPr lang="nl-NL" sz="1100" i="1" dirty="0"/>
              <a:t>ten aanzien waarvan de verpleegkundige op grond van haar opleiding hulp en bijstand kan en mag verlenen</a:t>
            </a:r>
            <a:r>
              <a:rPr lang="nl-NL" sz="1100" b="1" i="1" dirty="0"/>
              <a:t>"</a:t>
            </a:r>
            <a:r>
              <a:rPr lang="nl-NL" sz="1100" i="1" dirty="0"/>
              <a:t>." </a:t>
            </a:r>
            <a:r>
              <a:rPr lang="nl-NL" sz="1100" dirty="0" smtClean="0"/>
              <a:t>​</a:t>
            </a:r>
          </a:p>
          <a:p>
            <a:pPr lvl="1" fontAlgn="base"/>
            <a:r>
              <a:rPr lang="nl-NL" sz="1200" dirty="0"/>
              <a:t>Een verpleegkundige diagnose is dus een uitspraak. Een uitspraak gebaseerd op een kritische redenering.</a:t>
            </a:r>
            <a:r>
              <a:rPr lang="en-US" sz="1200" dirty="0"/>
              <a:t>​</a:t>
            </a:r>
          </a:p>
          <a:p>
            <a:pPr lvl="1" fontAlgn="base"/>
            <a:r>
              <a:rPr lang="nl-NL" sz="1200" dirty="0"/>
              <a:t>Dit betekent ook dat het niet één enkele observatie is, maar een analyse, interpretatie en een oordeel over de betekenis van een verzameling observaties. </a:t>
            </a:r>
            <a:r>
              <a:rPr lang="en-US" sz="1200" dirty="0"/>
              <a:t>​</a:t>
            </a:r>
          </a:p>
          <a:p>
            <a:pPr lvl="1" fontAlgn="base"/>
            <a:r>
              <a:rPr lang="nl-NL" sz="1200" dirty="0"/>
              <a:t>De uitspraak zegt dus iets over de reacties van een persoon, gezin of groep op gezondheids­problemen of levenssituaties .​</a:t>
            </a:r>
          </a:p>
          <a:p>
            <a:pPr fontAlgn="base"/>
            <a:r>
              <a:rPr lang="nl-NL" dirty="0"/>
              <a:t>​</a:t>
            </a:r>
          </a:p>
          <a:p>
            <a:endParaRPr lang="nl-NL" sz="1100" dirty="0" smtClean="0">
              <a:solidFill>
                <a:srgbClr val="FF0000"/>
              </a:solidFill>
            </a:endParaRPr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28119" y="30907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1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dan…</a:t>
            </a:r>
            <a:br>
              <a:rPr lang="nl-NL" dirty="0" smtClean="0"/>
            </a:br>
            <a:r>
              <a:rPr lang="nl-NL" dirty="0" smtClean="0"/>
              <a:t>plannen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l-NL" dirty="0"/>
              <a:t>Met de verpleegkundige diagnose als uitgangspunt wordt m.b.v. de </a:t>
            </a:r>
            <a:r>
              <a:rPr lang="nl-NL" b="1" dirty="0"/>
              <a:t>PES</a:t>
            </a:r>
            <a:r>
              <a:rPr lang="nl-NL" dirty="0"/>
              <a:t> en </a:t>
            </a:r>
            <a:r>
              <a:rPr lang="nl-NL" b="1" dirty="0"/>
              <a:t>RUMBA</a:t>
            </a:r>
            <a:r>
              <a:rPr lang="nl-NL" dirty="0"/>
              <a:t>-structuur een </a:t>
            </a:r>
            <a:r>
              <a:rPr lang="nl-NL" b="1" dirty="0"/>
              <a:t>plan (proces) </a:t>
            </a:r>
            <a:r>
              <a:rPr lang="nl-NL" dirty="0"/>
              <a:t>opgesteld om te komen tot een oplossing voor het </a:t>
            </a:r>
            <a:r>
              <a:rPr lang="nl-NL" b="1" dirty="0"/>
              <a:t>gezondheidsprobleem (doel)</a:t>
            </a:r>
            <a:r>
              <a:rPr lang="nl-NL" dirty="0"/>
              <a:t>.</a:t>
            </a:r>
            <a:r>
              <a:rPr lang="en-US" dirty="0" smtClean="0"/>
              <a:t>​</a:t>
            </a:r>
          </a:p>
          <a:p>
            <a:pPr fontAlgn="base"/>
            <a:r>
              <a:rPr lang="en-US" dirty="0" smtClean="0"/>
              <a:t>Met </a:t>
            </a:r>
            <a:r>
              <a:rPr lang="en-US" dirty="0" err="1" smtClean="0"/>
              <a:t>behulp</a:t>
            </a:r>
            <a:r>
              <a:rPr lang="en-US" smtClean="0"/>
              <a:t> van PES</a:t>
            </a:r>
            <a:endParaRPr lang="en-US" dirty="0"/>
          </a:p>
          <a:p>
            <a:pPr fontAlgn="base"/>
            <a:r>
              <a:rPr lang="nl-NL" dirty="0">
                <a:hlinkClick r:id="rId2"/>
              </a:rPr>
              <a:t>https://www.youtube.com/watch?v=_</a:t>
            </a:r>
            <a:r>
              <a:rPr lang="nl-NL" dirty="0" smtClean="0">
                <a:hlinkClick r:id="rId2"/>
              </a:rPr>
              <a:t>uaKR2xGHww</a:t>
            </a:r>
            <a:endParaRPr lang="nl-NL" dirty="0" smtClean="0"/>
          </a:p>
          <a:p>
            <a:pPr fontAlgn="base"/>
            <a:endParaRPr lang="nl-NL" dirty="0"/>
          </a:p>
          <a:p>
            <a:pPr marL="0" indent="0" fontAlgn="base">
              <a:buNone/>
            </a:pPr>
            <a:r>
              <a:rPr lang="nl-NL" dirty="0" smtClean="0"/>
              <a:t>Met behulp van RUMBA</a:t>
            </a:r>
            <a:endParaRPr lang="nl-NL" dirty="0"/>
          </a:p>
          <a:p>
            <a:pPr fontAlgn="base"/>
            <a:r>
              <a:rPr lang="nl-NL" dirty="0" smtClean="0"/>
              <a:t>​</a:t>
            </a:r>
            <a:r>
              <a:rPr lang="nl-NL" u="sng" dirty="0">
                <a:hlinkClick r:id="rId3"/>
              </a:rPr>
              <a:t>https://</a:t>
            </a:r>
            <a:r>
              <a:rPr lang="nl-NL" u="sng" dirty="0" smtClean="0">
                <a:hlinkClick r:id="rId3"/>
              </a:rPr>
              <a:t>www.youtube.com/watch?v=lhFeQUm_aAU</a:t>
            </a:r>
            <a:endParaRPr lang="nl-NL" u="sng" dirty="0" smtClean="0"/>
          </a:p>
          <a:p>
            <a:pPr fontAlgn="base"/>
            <a:endParaRPr lang="nl-NL" dirty="0"/>
          </a:p>
          <a:p>
            <a:pPr fontAlgn="base"/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3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PES en RUMBA als hulpmiddel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nl-NL" dirty="0"/>
              <a:t>De </a:t>
            </a:r>
            <a:r>
              <a:rPr lang="nl-NL" b="1" dirty="0"/>
              <a:t>P</a:t>
            </a:r>
            <a:r>
              <a:rPr lang="nl-NL" dirty="0"/>
              <a:t> van </a:t>
            </a:r>
            <a:r>
              <a:rPr lang="nl-NL" dirty="0" err="1"/>
              <a:t>Problem</a:t>
            </a:r>
            <a:r>
              <a:rPr lang="nl-NL" dirty="0"/>
              <a:t> (probleem, klachten, gezondheidsverstoringen en de </a:t>
            </a:r>
            <a:r>
              <a:rPr lang="en-US" dirty="0"/>
              <a:t>​</a:t>
            </a:r>
            <a:br>
              <a:rPr lang="en-US" dirty="0"/>
            </a:br>
            <a:r>
              <a:rPr lang="nl-NL" dirty="0"/>
              <a:t>reactie van de patiënt op de ziekte) bestaand uit een label en een definitie.</a:t>
            </a:r>
            <a:r>
              <a:rPr lang="en-US" dirty="0"/>
              <a:t>​</a:t>
            </a:r>
          </a:p>
          <a:p>
            <a:pPr fontAlgn="base"/>
            <a:r>
              <a:rPr lang="nl-NL" dirty="0"/>
              <a:t>De </a:t>
            </a:r>
            <a:r>
              <a:rPr lang="nl-NL" b="1" dirty="0"/>
              <a:t>E </a:t>
            </a:r>
            <a:r>
              <a:rPr lang="nl-NL" dirty="0"/>
              <a:t>van Etiologie met andere woorden de ziekteoorzaak (samenhangende factoren, oorzaken).</a:t>
            </a:r>
            <a:r>
              <a:rPr lang="en-US" dirty="0"/>
              <a:t>​</a:t>
            </a:r>
          </a:p>
          <a:p>
            <a:pPr fontAlgn="base"/>
            <a:r>
              <a:rPr lang="nl-NL" dirty="0"/>
              <a:t>De </a:t>
            </a:r>
            <a:r>
              <a:rPr lang="nl-NL" b="1" dirty="0"/>
              <a:t>S</a:t>
            </a:r>
            <a:r>
              <a:rPr lang="nl-NL" dirty="0"/>
              <a:t> van </a:t>
            </a:r>
            <a:r>
              <a:rPr lang="nl-NL" dirty="0" err="1"/>
              <a:t>Signs</a:t>
            </a:r>
            <a:r>
              <a:rPr lang="nl-NL" dirty="0"/>
              <a:t> en </a:t>
            </a:r>
            <a:r>
              <a:rPr lang="nl-NL" dirty="0" err="1"/>
              <a:t>Symptoms</a:t>
            </a:r>
            <a:r>
              <a:rPr lang="nl-NL" dirty="0"/>
              <a:t> </a:t>
            </a:r>
            <a:r>
              <a:rPr lang="en-US" dirty="0"/>
              <a:t>​</a:t>
            </a:r>
            <a:br>
              <a:rPr lang="en-US" dirty="0"/>
            </a:br>
            <a:r>
              <a:rPr lang="nl-NL" dirty="0"/>
              <a:t>      (aanwijzingen en signalen van het probleem).</a:t>
            </a:r>
            <a:r>
              <a:rPr lang="en-US" dirty="0"/>
              <a:t>​</a:t>
            </a:r>
          </a:p>
          <a:p>
            <a:pPr fontAlgn="base"/>
            <a:r>
              <a:rPr lang="nl-NL" dirty="0"/>
              <a:t>De '</a:t>
            </a:r>
            <a:r>
              <a:rPr lang="nl-NL" dirty="0" err="1"/>
              <a:t>signs</a:t>
            </a:r>
            <a:r>
              <a:rPr lang="nl-NL" dirty="0"/>
              <a:t>' zijn, objectieve, voor de zorgverlening waarneembare bevindingen, </a:t>
            </a:r>
            <a:r>
              <a:rPr lang="en-US" dirty="0" smtClean="0"/>
              <a:t>​</a:t>
            </a:r>
            <a:r>
              <a:rPr lang="nl-NL" dirty="0" smtClean="0"/>
              <a:t>verschijnselen </a:t>
            </a:r>
            <a:r>
              <a:rPr lang="nl-NL" dirty="0"/>
              <a:t>dus en '</a:t>
            </a:r>
            <a:r>
              <a:rPr lang="nl-NL" dirty="0" err="1"/>
              <a:t>symptoms</a:t>
            </a:r>
            <a:r>
              <a:rPr lang="nl-NL" dirty="0"/>
              <a:t>' zijn de subjectieve voor de patiënt </a:t>
            </a:r>
            <a:r>
              <a:rPr lang="en-US" dirty="0" smtClean="0"/>
              <a:t>​</a:t>
            </a:r>
            <a:r>
              <a:rPr lang="nl-NL" dirty="0" smtClean="0"/>
              <a:t>waarneembare </a:t>
            </a:r>
            <a:r>
              <a:rPr lang="nl-NL" dirty="0"/>
              <a:t>bevindingen, klachten dus.</a:t>
            </a:r>
            <a:r>
              <a:rPr lang="en-US" dirty="0"/>
              <a:t>​</a:t>
            </a:r>
          </a:p>
          <a:p>
            <a:pPr fontAlgn="base"/>
            <a:r>
              <a:rPr lang="nl-NL" dirty="0"/>
              <a:t>​</a:t>
            </a:r>
          </a:p>
          <a:p>
            <a:pPr fontAlgn="base"/>
            <a:r>
              <a:rPr lang="nl-NL" dirty="0"/>
              <a:t>​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4316081"/>
            <a:ext cx="3997233" cy="245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9EA811DD6C54AAD0A1ADBC92F61E6" ma:contentTypeVersion="14" ma:contentTypeDescription="Create a new document." ma:contentTypeScope="" ma:versionID="64c7d56ae3cac4b20864369c14eea9b8">
  <xsd:schema xmlns:xsd="http://www.w3.org/2001/XMLSchema" xmlns:xs="http://www.w3.org/2001/XMLSchema" xmlns:p="http://schemas.microsoft.com/office/2006/metadata/properties" xmlns:ns3="a6504cf4-77b8-4cdb-9913-5f38ee5ef35a" xmlns:ns4="fcccff2f-b3ca-4750-ba09-416dc4b90b61" targetNamespace="http://schemas.microsoft.com/office/2006/metadata/properties" ma:root="true" ma:fieldsID="4adc7abb2115f06983c60550f53efe57" ns3:_="" ns4:_="">
    <xsd:import namespace="a6504cf4-77b8-4cdb-9913-5f38ee5ef35a"/>
    <xsd:import namespace="fcccff2f-b3ca-4750-ba09-416dc4b90b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04cf4-77b8-4cdb-9913-5f38ee5ef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cff2f-b3ca-4750-ba09-416dc4b90b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59C50A-F6CC-4BC9-A02C-E86816F8F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F1CD29-776D-4D0C-B033-8E7D4F1A1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04cf4-77b8-4cdb-9913-5f38ee5ef35a"/>
    <ds:schemaRef ds:uri="fcccff2f-b3ca-4750-ba09-416dc4b90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CAD653-FAAA-4E22-80E8-2621A056B618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cccff2f-b3ca-4750-ba09-416dc4b90b61"/>
    <ds:schemaRef ds:uri="http://purl.org/dc/dcmitype/"/>
    <ds:schemaRef ds:uri="http://schemas.microsoft.com/office/infopath/2007/PartnerControls"/>
    <ds:schemaRef ds:uri="a6504cf4-77b8-4cdb-9913-5f38ee5ef35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18</TotalTime>
  <Words>382</Words>
  <Application>Microsoft Office PowerPoint</Application>
  <PresentationFormat>Breedbeeld</PresentationFormat>
  <Paragraphs>30</Paragraphs>
  <Slides>6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Calibri Light</vt:lpstr>
      <vt:lpstr>Rockwell</vt:lpstr>
      <vt:lpstr>Wingdings</vt:lpstr>
      <vt:lpstr>Atlas</vt:lpstr>
      <vt:lpstr>Diagnoses stellen &amp;Verpleegdoelen Formuleren</vt:lpstr>
      <vt:lpstr>Leerdoelen </vt:lpstr>
      <vt:lpstr>Gegevens zijn verzameld</vt:lpstr>
      <vt:lpstr>Verpleegkundige diagnose</vt:lpstr>
      <vt:lpstr>En dan… plannen maken</vt:lpstr>
      <vt:lpstr>PES en RUMBA als hulpmiddel</vt:lpstr>
    </vt:vector>
  </TitlesOfParts>
  <Company>ROC Drenthe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Verpleegdoelen</dc:title>
  <dc:creator>van der Meer, Elske</dc:creator>
  <cp:lastModifiedBy>van der Meer, Elske</cp:lastModifiedBy>
  <cp:revision>5</cp:revision>
  <dcterms:created xsi:type="dcterms:W3CDTF">2022-06-06T11:29:45Z</dcterms:created>
  <dcterms:modified xsi:type="dcterms:W3CDTF">2022-06-06T18:26:24Z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0x0101009BA9EA811DD6C54AAD0A1ADBC92F61E6</vt:lpwstr>
  </property>
</Properties>
</file>